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  <p:sldMasterId id="2147483662" r:id="rId3"/>
    <p:sldMasterId id="2147483667" r:id="rId4"/>
  </p:sldMasterIdLst>
  <p:sldIdLst>
    <p:sldId id="256" r:id="rId5"/>
    <p:sldId id="280" r:id="rId6"/>
    <p:sldId id="325" r:id="rId7"/>
    <p:sldId id="326" r:id="rId8"/>
    <p:sldId id="299" r:id="rId9"/>
    <p:sldId id="327" r:id="rId10"/>
    <p:sldId id="328" r:id="rId11"/>
    <p:sldId id="329" r:id="rId12"/>
    <p:sldId id="330" r:id="rId13"/>
    <p:sldId id="331" r:id="rId14"/>
    <p:sldId id="336" r:id="rId15"/>
    <p:sldId id="337" r:id="rId16"/>
    <p:sldId id="347" r:id="rId17"/>
    <p:sldId id="348" r:id="rId18"/>
    <p:sldId id="339" r:id="rId19"/>
    <p:sldId id="334" r:id="rId20"/>
    <p:sldId id="340" r:id="rId21"/>
    <p:sldId id="338" r:id="rId22"/>
    <p:sldId id="341" r:id="rId23"/>
    <p:sldId id="342" r:id="rId24"/>
    <p:sldId id="343" r:id="rId25"/>
    <p:sldId id="344" r:id="rId26"/>
    <p:sldId id="345" r:id="rId27"/>
    <p:sldId id="346" r:id="rId28"/>
    <p:sldId id="298" r:id="rId29"/>
  </p:sldIdLst>
  <p:sldSz cx="12192000" cy="6858000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B10E01"/>
    <a:srgbClr val="40BA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D3561-03EE-4E75-A332-1A7F922F89B5}" type="datetimeFigureOut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20840-BC40-4948-9361-C6C95A97AD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278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6907040">
            <a:off x="594519" y="1643856"/>
            <a:ext cx="5459412" cy="8753476"/>
          </a:xfrm>
          <a:prstGeom prst="triangle">
            <a:avLst>
              <a:gd name="adj" fmla="val 67624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endParaRPr lang="zh-CN" altLang="en-US" noProof="1"/>
          </a:p>
        </p:txBody>
      </p:sp>
      <p:sp>
        <p:nvSpPr>
          <p:cNvPr id="3" name="等腰三角形 2"/>
          <p:cNvSpPr/>
          <p:nvPr/>
        </p:nvSpPr>
        <p:spPr>
          <a:xfrm rot="5400000">
            <a:off x="180975" y="-352425"/>
            <a:ext cx="3657600" cy="4019550"/>
          </a:xfrm>
          <a:prstGeom prst="triangle">
            <a:avLst>
              <a:gd name="adj" fmla="val 52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endParaRPr lang="zh-CN" altLang="en-US" noProof="1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C2560D-EC28-3B41-86E8-18F1CE0113B4}" type="datetimeFigureOut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570F3-DB05-4D60-AE6A-40E758CA3A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75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bg bwMode="auto"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1325" y="760413"/>
            <a:ext cx="661988" cy="3794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 fontAlgn="auto"/>
            <a:r>
              <a:rPr lang="zh-CN" altLang="en-US" sz="186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标注</a:t>
            </a:r>
            <a:endParaRPr lang="zh-CN" altLang="en-US" sz="1865" noProof="1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57500" y="841375"/>
            <a:ext cx="1401763" cy="329247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08965" fontAlgn="auto">
              <a:lnSpc>
                <a:spcPct val="130000"/>
              </a:lnSpc>
            </a:pPr>
            <a:r>
              <a:rPr lang="zh-CN" altLang="en-US" sz="133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字体使用 </a:t>
            </a: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r>
              <a:rPr lang="zh-CN" altLang="en-US" sz="133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行距</a:t>
            </a: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r>
              <a:rPr lang="zh-CN" altLang="en-US" sz="133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背景图片出处</a:t>
            </a:r>
            <a:endParaRPr lang="zh-CN" altLang="en-US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zh-CN" altLang="en-US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zh-CN" altLang="en-US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r>
              <a:rPr lang="zh-CN" altLang="en-US" sz="133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声明</a:t>
            </a: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95788" y="841375"/>
            <a:ext cx="3727450" cy="382587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08965" fontAlgn="auto">
              <a:lnSpc>
                <a:spcPct val="130000"/>
              </a:lnSpc>
            </a:pPr>
            <a:r>
              <a:rPr lang="zh-CN" altLang="en-US" sz="133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英文 </a:t>
            </a:r>
            <a:r>
              <a:rPr lang="en-US" altLang="zh-CN" sz="133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Calibri    Century Gothic</a:t>
            </a: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r>
              <a:rPr lang="zh-CN" altLang="en-US" sz="133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中文 微软雅黑</a:t>
            </a: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r>
              <a:rPr lang="zh-CN" altLang="en-US" sz="133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正文 </a:t>
            </a:r>
            <a:r>
              <a:rPr lang="en-US" altLang="zh-CN" sz="133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1.3</a:t>
            </a: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r>
              <a:rPr lang="en-US" altLang="zh-CN" sz="133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cn.bing.com</a:t>
            </a:r>
            <a:endParaRPr lang="zh-CN" altLang="en-US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zh-CN" altLang="en-US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endParaRPr lang="zh-CN" altLang="en-US" sz="1335" noProof="1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8965" fontAlgn="auto">
              <a:lnSpc>
                <a:spcPct val="130000"/>
              </a:lnSpc>
            </a:pPr>
            <a:r>
              <a:rPr lang="zh-CN" altLang="en-US" sz="1335" noProof="1">
                <a:solidFill>
                  <a:prstClr val="white"/>
                </a:solidFill>
                <a:latin typeface="+mn-lt"/>
                <a:ea typeface="+mn-ea"/>
              </a:rPr>
              <a:t>互联网是一个开放共享的平台</a:t>
            </a:r>
            <a:endParaRPr lang="zh-CN" altLang="en-US" sz="1335" noProof="1">
              <a:solidFill>
                <a:prstClr val="white"/>
              </a:solidFill>
            </a:endParaRPr>
          </a:p>
          <a:p>
            <a:pPr defTabSz="608965" fontAlgn="auto">
              <a:lnSpc>
                <a:spcPct val="130000"/>
              </a:lnSpc>
            </a:pPr>
            <a:r>
              <a:rPr lang="zh-CN" altLang="en-US" sz="1335" noProof="1">
                <a:solidFill>
                  <a:prstClr val="white"/>
                </a:solidFill>
                <a:latin typeface="+mn-lt"/>
                <a:ea typeface="+mn-ea"/>
              </a:rPr>
              <a:t>Office</a:t>
            </a:r>
            <a:r>
              <a:rPr lang="en-US" altLang="zh-CN" sz="1335" noProof="1">
                <a:solidFill>
                  <a:prstClr val="white"/>
                </a:solidFill>
                <a:latin typeface="+mn-lt"/>
                <a:ea typeface="+mn-ea"/>
              </a:rPr>
              <a:t>PLUS</a:t>
            </a:r>
            <a:r>
              <a:rPr lang="zh-CN" altLang="en-US" sz="1335" noProof="1">
                <a:solidFill>
                  <a:prstClr val="white"/>
                </a:solidFill>
                <a:latin typeface="+mn-lt"/>
                <a:ea typeface="+mn-ea"/>
              </a:rPr>
              <a:t> 部分设计灵感与元素来源于网络</a:t>
            </a:r>
            <a:endParaRPr lang="zh-CN" altLang="en-US" sz="1335" noProof="1">
              <a:solidFill>
                <a:prstClr val="white"/>
              </a:solidFill>
            </a:endParaRPr>
          </a:p>
          <a:p>
            <a:pPr defTabSz="608965" fontAlgn="auto">
              <a:lnSpc>
                <a:spcPct val="130000"/>
              </a:lnSpc>
            </a:pPr>
            <a:r>
              <a:rPr lang="zh-CN" altLang="en-US" sz="1335" noProof="1">
                <a:solidFill>
                  <a:prstClr val="white"/>
                </a:solidFill>
                <a:latin typeface="+mn-lt"/>
                <a:ea typeface="+mn-ea"/>
              </a:rPr>
              <a:t>如有建议请联系officeplus@microsoft.com</a:t>
            </a:r>
            <a:endParaRPr lang="en-US" altLang="zh-CN" sz="1335" noProof="1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1325" y="182563"/>
            <a:ext cx="815975" cy="2571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 fontAlgn="auto"/>
            <a:r>
              <a:rPr kumimoji="1" lang="en-US" altLang="zh-CN" sz="1065" noProof="1">
                <a:solidFill>
                  <a:srgbClr val="FFFFFF"/>
                </a:solidFill>
                <a:latin typeface="Segoe UI Light"/>
                <a:ea typeface="+mn-ea"/>
                <a:cs typeface="Segoe UI Light"/>
              </a:rPr>
              <a:t>OfficePLUS</a:t>
            </a:r>
            <a:endParaRPr lang="zh-CN" altLang="en-US" sz="1065" noProof="1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6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C2560D-EC28-3B41-86E8-18F1CE0113B4}" type="datetimeFigureOut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7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508D4A-B918-42E8-ABDA-8B1A465D49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68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2520950"/>
            <a:ext cx="31781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4259263" y="3740150"/>
            <a:ext cx="3348037" cy="298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/>
            <a:r>
              <a:rPr kumimoji="1" lang="zh-CN" altLang="en-US" sz="1335" noProof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点击</a:t>
            </a:r>
            <a:r>
              <a:rPr kumimoji="1" lang="en-US" altLang="zh-CN" sz="1335" noProof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Logo</a:t>
            </a:r>
            <a:r>
              <a:rPr kumimoji="1" lang="zh-CN" altLang="en-US" sz="1335" noProof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获取更多优质模板（放映模式）</a:t>
            </a:r>
            <a:endParaRPr kumimoji="1" lang="zh-CN" altLang="en-US" sz="1335" noProof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C2560D-EC28-3B41-86E8-18F1CE0113B4}" type="datetimeFigureOut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0EC82-CB6E-4F74-9D4B-FA2A442B59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5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2438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4761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5436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fld id="{F82D3561-03EE-4E75-A332-1A7F922F89B5}" type="datetimeFigureOut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fld id="{BFC3D302-96BC-4388-BB3C-8E8E8B65F4EE}" type="slidenum">
              <a:rPr lang="zh-CN" altLang="en-US"/>
              <a:pPr/>
              <a:t>‹#›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184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762000"/>
            <a:ext cx="9142413" cy="53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9271000" y="762000"/>
            <a:ext cx="2924175" cy="5334000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863DB3-2830-4C7F-A3CB-C7AB58CF7474}" type="datetime1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245F6-DF87-4902-A8F7-E5A4E02774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0081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6BA008-E157-4C35-A0F3-CA6A93C4CFE8}" type="datetime1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2DC55-3BE0-45EF-AB18-6D21818B315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7716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6BA008-E157-4C35-A0F3-CA6A93C4CFE8}" type="datetime1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AC96D-DED2-4922-9D7A-06496D9EA5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69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3411071" cy="1140946"/>
          </a:xfrm>
        </p:spPr>
        <p:txBody>
          <a:bodyPr>
            <a:normAutofit/>
          </a:bodyPr>
          <a:lstStyle>
            <a:lvl1pPr>
              <a:defRPr sz="2400" b="0"/>
            </a:lvl1pPr>
          </a:lstStyle>
          <a:p>
            <a:r>
              <a:rPr lang="en-US" altLang="zh-CN" noProof="1" smtClean="0"/>
              <a:t>MORE THAN TEMPLATE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noProof="1" smtClean="0"/>
              <a:t>点击此处添加副标题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D3561-03EE-4E75-A332-1A7F922F89B5}" type="datetimeFigureOut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5DE49-0A49-470F-8D04-5A3BD90D010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4992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6BA008-E157-4C35-A0F3-CA6A93C4CFE8}" type="datetime1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8BE69-0C94-45CC-93A1-D9D2F6BFE7F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5051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6BA008-E157-4C35-A0F3-CA6A93C4CFE8}" type="datetime1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C7B5F6-2ED4-49DF-8B92-74283C6A6F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5613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6BA008-E157-4C35-A0F3-CA6A93C4CFE8}" type="datetime1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DFF26-560E-4C33-9BD1-408743C157B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9778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86265E-530A-4DC0-965E-8F461CDDAE02}" type="datetime1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FA315-E783-40AB-92E9-7A0DBE0D09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64351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6BA008-E157-4C35-A0F3-CA6A93C4CFE8}" type="datetime1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C6756-D71E-4BC0-8123-59909E8515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4689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1" smtClean="0"/>
              <a:t>单击图标添加图片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6A70C-E4DC-4943-8106-154A2A600B2D}" type="datetime1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8850" y="6356350"/>
            <a:ext cx="5911850" cy="365125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4D2D8-AD9F-4EB9-BE09-83706A83E6C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48523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6BA008-E157-4C35-A0F3-CA6A93C4CFE8}" type="datetime1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EE42A-3DC3-47E3-93E1-EF03D4937CA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5099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6BA008-E157-4C35-A0F3-CA6A93C4CFE8}" type="datetime1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A08E0-4FD4-48A8-86EE-34B949BFDA2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4393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6BA008-E157-4C35-A0F3-CA6A93C4CFE8}" type="datetime1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4DB35-3FE5-4501-809D-042A6496DCA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8682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D3561-03EE-4E75-A332-1A7F922F89B5}" type="datetimeFigureOut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B9709E-F774-4F79-9DE6-EA65989BC30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91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D3561-03EE-4E75-A332-1A7F922F89B5}" type="datetimeFigureOut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8FB44-B700-4F21-8C3B-ADD5773640B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472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C2560D-EC28-3B41-86E8-18F1CE0113B4}" type="datetimeFigureOut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69C92-B74F-4F70-A715-E199239B37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56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3413"/>
            <a:ext cx="12192000" cy="812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endParaRPr lang="zh-CN" altLang="en-US" noProof="1">
              <a:solidFill>
                <a:prstClr val="white"/>
              </a:solidFill>
            </a:endParaRPr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C2560D-EC28-3B41-86E8-18F1CE0113B4}" type="datetimeFigureOut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B38FE-0E47-44F2-927C-8857F2205B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8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0" y="0"/>
            <a:ext cx="9239250" cy="685800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endParaRPr lang="zh-CN" altLang="en-US" noProof="1"/>
          </a:p>
        </p:txBody>
      </p:sp>
      <p:sp>
        <p:nvSpPr>
          <p:cNvPr id="3" name="矩形 2"/>
          <p:cNvSpPr/>
          <p:nvPr/>
        </p:nvSpPr>
        <p:spPr>
          <a:xfrm rot="18799330">
            <a:off x="1549400" y="1152525"/>
            <a:ext cx="4552950" cy="45529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endParaRPr lang="zh-CN" altLang="en-US" noProof="1"/>
          </a:p>
        </p:txBody>
      </p:sp>
      <p:sp>
        <p:nvSpPr>
          <p:cNvPr id="4" name="等腰三角形 3"/>
          <p:cNvSpPr/>
          <p:nvPr/>
        </p:nvSpPr>
        <p:spPr>
          <a:xfrm>
            <a:off x="3919538" y="5026025"/>
            <a:ext cx="3046412" cy="1620838"/>
          </a:xfrm>
          <a:prstGeom prst="triangle">
            <a:avLst/>
          </a:prstGeom>
          <a:solidFill>
            <a:srgbClr val="008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endParaRPr lang="zh-CN" altLang="en-US" noProof="1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C2560D-EC28-3B41-86E8-18F1CE0113B4}" type="datetimeFigureOut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9C205-7A63-4438-A80C-B5ABFA34A2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14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endParaRPr lang="zh-CN" altLang="en-US" noProof="1"/>
          </a:p>
        </p:txBody>
      </p:sp>
      <p:sp>
        <p:nvSpPr>
          <p:cNvPr id="3" name="等腰三角形 2"/>
          <p:cNvSpPr/>
          <p:nvPr/>
        </p:nvSpPr>
        <p:spPr>
          <a:xfrm>
            <a:off x="0" y="0"/>
            <a:ext cx="6965950" cy="685800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endParaRPr lang="zh-CN" altLang="en-US" noProof="1"/>
          </a:p>
        </p:txBody>
      </p:sp>
      <p:sp>
        <p:nvSpPr>
          <p:cNvPr id="4" name="等腰三角形 3"/>
          <p:cNvSpPr/>
          <p:nvPr/>
        </p:nvSpPr>
        <p:spPr>
          <a:xfrm>
            <a:off x="3748088" y="5026025"/>
            <a:ext cx="3046412" cy="1620838"/>
          </a:xfrm>
          <a:prstGeom prst="triangle">
            <a:avLst/>
          </a:prstGeom>
          <a:solidFill>
            <a:srgbClr val="0085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endParaRPr lang="zh-CN" altLang="en-US" noProof="1"/>
          </a:p>
        </p:txBody>
      </p:sp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C2560D-EC28-3B41-86E8-18F1CE0113B4}" type="datetimeFigureOut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AE111-4DC6-4D9C-B849-1A110EA44B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937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3771900" y="-76200"/>
            <a:ext cx="4781550" cy="845820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 rot="1738231">
            <a:off x="6451600" y="-1079500"/>
            <a:ext cx="5189538" cy="118237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/>
            <a:endParaRPr lang="zh-CN" altLang="en-US" noProof="1"/>
          </a:p>
        </p:txBody>
      </p:sp>
      <p:sp>
        <p:nvSpPr>
          <p:cNvPr id="4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C2560D-EC28-3B41-86E8-18F1CE0113B4}" type="datetimeFigureOut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BA8C81-883A-4BDF-9ECE-7EC17F2DC8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96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F82D3561-03EE-4E75-A332-1A7F922F89B5}" type="datetimeFigureOut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EEAC665C-BCF6-464E-BC5A-270F39F6D0B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 defTabSz="608965" fontAlgn="auto">
              <a:defRPr sz="1600" noProof="1" smtClean="0">
                <a:solidFill>
                  <a:srgbClr val="1E2D43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fld id="{68C2560D-EC28-3B41-86E8-18F1CE0113B4}" type="datetimeFigureOut">
              <a:rPr lang="en-US" altLang="en-US"/>
              <a:pPr/>
              <a:t>4/21/2016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 defTabSz="608965" fontAlgn="auto">
              <a:defRPr sz="1600" noProof="1">
                <a:solidFill>
                  <a:srgbClr val="1E2D43">
                    <a:tint val="75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 defTabSz="608965" fontAlgn="auto">
              <a:defRPr sz="1600" noProof="1" smtClean="0">
                <a:solidFill>
                  <a:srgbClr val="1E2D43">
                    <a:tint val="75000"/>
                  </a:srgbClr>
                </a:solidFill>
                <a:latin typeface="+mn-lt"/>
                <a:ea typeface="+mn-ea"/>
              </a:defRPr>
            </a:lvl1pPr>
          </a:lstStyle>
          <a:p>
            <a:fld id="{337F760D-8052-44C4-A744-C6E6C3DFB9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</p:sldLayoutIdLst>
  <p:txStyles>
    <p:titleStyle>
      <a:lvl1pPr algn="ctr" defTabSz="609600" rtl="0" fontAlgn="base">
        <a:spcBef>
          <a:spcPct val="0"/>
        </a:spcBef>
        <a:spcAft>
          <a:spcPct val="0"/>
        </a:spcAft>
        <a:defRPr sz="5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2pPr>
      <a:lvl3pPr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3pPr>
      <a:lvl4pPr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4pPr>
      <a:lvl5pPr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5pPr>
      <a:lvl6pPr marL="457200"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6pPr>
      <a:lvl7pPr marL="914400"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7pPr>
      <a:lvl8pPr marL="1371600"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8pPr>
      <a:lvl9pPr marL="1828800"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 Light" panose="020F0302020204030204" pitchFamily="34" charset="0"/>
          <a:ea typeface="微软雅黑" panose="020B0503020204020204" pitchFamily="34" charset="-122"/>
        </a:defRPr>
      </a:lvl9pPr>
    </p:titleStyle>
    <p:bodyStyle>
      <a:lvl1pPr marL="457200" indent="-457200" algn="l" defTabSz="6096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6096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6096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6096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6096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608965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608965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1365" indent="-304800" algn="l" defTabSz="608965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0965" indent="-304800" algn="l" defTabSz="608965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5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65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9" r:id="rId2"/>
    <p:sldLayoutId id="2147483698" r:id="rId3"/>
    <p:sldLayoutId id="2147483717" r:id="rId4"/>
  </p:sldLayoutIdLst>
  <p:txStyles>
    <p:titleStyle>
      <a:lvl1pPr algn="ctr" defTabSz="609600" rtl="0" fontAlgn="base">
        <a:spcBef>
          <a:spcPct val="0"/>
        </a:spcBef>
        <a:spcAft>
          <a:spcPct val="0"/>
        </a:spcAft>
        <a:defRPr sz="5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entury Gothic" panose="020B0502020202020204" pitchFamily="34" charset="0"/>
          <a:ea typeface="微软雅黑" panose="020B0503020204020204" pitchFamily="34" charset="-122"/>
        </a:defRPr>
      </a:lvl2pPr>
      <a:lvl3pPr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entury Gothic" panose="020B0502020202020204" pitchFamily="34" charset="0"/>
          <a:ea typeface="微软雅黑" panose="020B0503020204020204" pitchFamily="34" charset="-122"/>
        </a:defRPr>
      </a:lvl3pPr>
      <a:lvl4pPr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entury Gothic" panose="020B0502020202020204" pitchFamily="34" charset="0"/>
          <a:ea typeface="微软雅黑" panose="020B0503020204020204" pitchFamily="34" charset="-122"/>
        </a:defRPr>
      </a:lvl4pPr>
      <a:lvl5pPr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entury Gothic" panose="020B0502020202020204" pitchFamily="34" charset="0"/>
          <a:ea typeface="微软雅黑" panose="020B0503020204020204" pitchFamily="34" charset="-122"/>
        </a:defRPr>
      </a:lvl5pPr>
      <a:lvl6pPr marL="457200"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entury Gothic" panose="020B0502020202020204" pitchFamily="34" charset="0"/>
          <a:ea typeface="微软雅黑" panose="020B0503020204020204" pitchFamily="34" charset="-122"/>
        </a:defRPr>
      </a:lvl6pPr>
      <a:lvl7pPr marL="914400"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entury Gothic" panose="020B0502020202020204" pitchFamily="34" charset="0"/>
          <a:ea typeface="微软雅黑" panose="020B0503020204020204" pitchFamily="34" charset="-122"/>
        </a:defRPr>
      </a:lvl7pPr>
      <a:lvl8pPr marL="1371600"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entury Gothic" panose="020B0502020202020204" pitchFamily="34" charset="0"/>
          <a:ea typeface="微软雅黑" panose="020B0503020204020204" pitchFamily="34" charset="-122"/>
        </a:defRPr>
      </a:lvl8pPr>
      <a:lvl9pPr marL="1828800" algn="ctr" defTabSz="609600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entury Gothic" panose="020B0502020202020204" pitchFamily="34" charset="0"/>
          <a:ea typeface="微软雅黑" panose="020B0503020204020204" pitchFamily="34" charset="-122"/>
        </a:defRPr>
      </a:lvl9pPr>
    </p:titleStyle>
    <p:bodyStyle>
      <a:lvl1pPr marL="457200" indent="-457200" algn="l" defTabSz="6096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6096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6096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6096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6096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608965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608965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608965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608965" rtl="0" eaLnBrk="1" latinLnBrk="0" hangingPunct="1">
        <a:spcBef>
          <a:spcPct val="20000"/>
        </a:spcBef>
        <a:buFont typeface="Arial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60896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58825"/>
            <a:ext cx="3443288" cy="5330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099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252413" y="1123950"/>
            <a:ext cx="2947987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en-US" smtClean="0"/>
          </a:p>
        </p:txBody>
      </p:sp>
      <p:sp>
        <p:nvSpPr>
          <p:cNvPr id="38" name="Rectangle 37"/>
          <p:cNvSpPr/>
          <p:nvPr/>
        </p:nvSpPr>
        <p:spPr>
          <a:xfrm>
            <a:off x="11815763" y="758825"/>
            <a:ext cx="384175" cy="5330825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1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solidFill>
                  <a:srgbClr val="808080"/>
                </a:solidFill>
                <a:latin typeface="Corbel" panose="020B0503020204020204" pitchFamily="34" charset="0"/>
                <a:ea typeface="幼圆" panose="02010509060101010101" pitchFamily="49" charset="-122"/>
              </a:defRPr>
            </a:lvl1pPr>
          </a:lstStyle>
          <a:p>
            <a:fld id="{EA6BA008-E157-4C35-A0F3-CA6A93C4CFE8}" type="datetime1">
              <a:rPr lang="zh-CN" altLang="en-US"/>
              <a:pPr/>
              <a:t>2016/4/21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solidFill>
                  <a:srgbClr val="808080"/>
                </a:solidFill>
                <a:latin typeface="Corbel" panose="020B0503020204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accent1"/>
                </a:solidFill>
                <a:latin typeface="Corbel" panose="020B0503020204020204" pitchFamily="34" charset="0"/>
                <a:ea typeface="幼圆" panose="02010509060101010101" pitchFamily="49" charset="-122"/>
              </a:defRPr>
            </a:lvl1pPr>
          </a:lstStyle>
          <a:p>
            <a:fld id="{79F9FEF4-1791-4439-A2CB-3FE972EA92C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09" r:id="rId2"/>
    <p:sldLayoutId id="2147483708" r:id="rId3"/>
    <p:sldLayoutId id="2147483707" r:id="rId4"/>
    <p:sldLayoutId id="2147483706" r:id="rId5"/>
    <p:sldLayoutId id="2147483705" r:id="rId6"/>
    <p:sldLayoutId id="2147483719" r:id="rId7"/>
    <p:sldLayoutId id="2147483704" r:id="rId8"/>
    <p:sldLayoutId id="2147483720" r:id="rId9"/>
    <p:sldLayoutId id="2147483703" r:id="rId10"/>
    <p:sldLayoutId id="2147483702" r:id="rId11"/>
    <p:sldLayoutId id="2147483701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  <a:ea typeface="幼圆" panose="02010509060101010101" pitchFamily="49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  <a:ea typeface="幼圆" panose="02010509060101010101" pitchFamily="49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  <a:ea typeface="幼圆" panose="02010509060101010101" pitchFamily="49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  <a:ea typeface="幼圆" panose="020105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  <a:ea typeface="幼圆" panose="020105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  <a:ea typeface="幼圆" panose="020105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  <a:ea typeface="幼圆" panose="020105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  <a:ea typeface="幼圆" panose="02010509060101010101" pitchFamily="49" charset="-122"/>
        </a:defRPr>
      </a:lvl9pPr>
    </p:titleStyle>
    <p:bodyStyle>
      <a:lvl1pPr marL="182563" indent="-182563" algn="l" rtl="0" fontAlgn="base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563" algn="l" rtl="0" fontAlgn="base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slide" Target="slide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csls.cdb.com.cn/" TargetMode="Externa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8.xml"/><Relationship Id="rId4" Type="http://schemas.openxmlformats.org/officeDocument/2006/relationships/slide" Target="slide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ctrTitle"/>
          </p:nvPr>
        </p:nvSpPr>
        <p:spPr>
          <a:xfrm>
            <a:off x="1243013" y="2251075"/>
            <a:ext cx="6688137" cy="642938"/>
          </a:xfrm>
          <a:ln>
            <a:miter/>
          </a:ln>
        </p:spPr>
        <p:txBody>
          <a:bodyPr/>
          <a:lstStyle/>
          <a:p>
            <a:pPr fontAlgn="auto"/>
            <a:r>
              <a:rPr lang="zh-CN" altLang="en-US" sz="2800" spc="-60" noProof="1"/>
              <a:t>如何偿还国家助学贷款</a:t>
            </a:r>
          </a:p>
        </p:txBody>
      </p:sp>
      <p:sp>
        <p:nvSpPr>
          <p:cNvPr id="16386" name="副标题 2"/>
          <p:cNvSpPr>
            <a:spLocks noGrp="1" noChangeArrowheads="1"/>
          </p:cNvSpPr>
          <p:nvPr>
            <p:ph type="subTitle" idx="1"/>
          </p:nvPr>
        </p:nvSpPr>
        <p:spPr>
          <a:xfrm>
            <a:off x="1100138" y="4116388"/>
            <a:ext cx="7315200" cy="1719262"/>
          </a:xfrm>
        </p:spPr>
        <p:txBody>
          <a:bodyPr/>
          <a:lstStyle/>
          <a:p>
            <a:pPr algn="r"/>
            <a:endParaRPr lang="en-US" altLang="zh-CN" smtClean="0">
              <a:solidFill>
                <a:srgbClr val="D9F1F6"/>
              </a:solidFill>
            </a:endParaRPr>
          </a:p>
          <a:p>
            <a:pPr algn="r"/>
            <a:r>
              <a:rPr lang="zh-CN" altLang="en-US" smtClean="0">
                <a:solidFill>
                  <a:srgbClr val="D9F1F6"/>
                </a:solidFill>
              </a:rPr>
              <a:t>河南师范大学学生处贷款管理科</a:t>
            </a:r>
          </a:p>
          <a:p>
            <a:pPr algn="r"/>
            <a:r>
              <a:rPr lang="en-US" altLang="zh-CN" smtClean="0">
                <a:solidFill>
                  <a:srgbClr val="D9F1F6"/>
                </a:solidFill>
              </a:rPr>
              <a:t>0373-3329375</a:t>
            </a:r>
          </a:p>
          <a:p>
            <a:pPr algn="r"/>
            <a:endParaRPr lang="zh-CN" altLang="en-US" smtClean="0">
              <a:solidFill>
                <a:srgbClr val="D9F1F6"/>
              </a:solidFill>
            </a:endParaRPr>
          </a:p>
          <a:p>
            <a:pPr algn="r"/>
            <a:endParaRPr lang="zh-CN" altLang="en-US" smtClean="0">
              <a:solidFill>
                <a:srgbClr val="D9F1F6"/>
              </a:solidFill>
            </a:endParaRPr>
          </a:p>
          <a:p>
            <a:pPr algn="r"/>
            <a:endParaRPr lang="zh-CN" altLang="en-US" smtClean="0">
              <a:solidFill>
                <a:srgbClr val="D9F1F6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提交提前还款申请页面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6800" y="4389438"/>
            <a:ext cx="8204200" cy="1335087"/>
          </a:xfrm>
        </p:spPr>
        <p:txBody>
          <a:bodyPr/>
          <a:lstStyle/>
          <a:p>
            <a:pPr marL="0" indent="45720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提示：提交成功后会显示此页面，如果你只有一笔贷款，只需要提交一个提前还款申请，如果有多笔贷款，就需要多次提交申请。</a:t>
            </a:r>
          </a:p>
          <a:p>
            <a:pPr marL="0" indent="45720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我有两笔贷款，所以就提交了两次还款申请，大家视自己情况而定。</a:t>
            </a:r>
          </a:p>
        </p:txBody>
      </p:sp>
      <p:pic>
        <p:nvPicPr>
          <p:cNvPr id="41988" name="Picture 4" descr="提交提前还款成功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71"/>
          <a:stretch>
            <a:fillRect/>
          </a:stretch>
        </p:blipFill>
        <p:spPr bwMode="auto">
          <a:xfrm>
            <a:off x="3797300" y="538163"/>
            <a:ext cx="7654925" cy="367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8516938" y="6088063"/>
            <a:ext cx="2462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zh-CN" dirty="0">
                <a:hlinkClick r:id="rId3" action="ppaction://hlinksldjump"/>
              </a:rPr>
              <a:t>☞</a:t>
            </a:r>
            <a:r>
              <a:rPr lang="zh-CN" altLang="en-US" dirty="0">
                <a:hlinkClick r:id="rId3" action="ppaction://hlinksldjump"/>
              </a:rPr>
              <a:t>戳我，</a:t>
            </a:r>
            <a:r>
              <a:rPr lang="en-US" altLang="zh-CN" dirty="0">
                <a:hlinkClick r:id="rId3" action="ppaction://hlinksldjump"/>
              </a:rPr>
              <a:t>Get</a:t>
            </a:r>
            <a:r>
              <a:rPr lang="zh-CN" altLang="en-US" dirty="0">
                <a:hlinkClick r:id="rId3" action="ppaction://hlinksldjump"/>
              </a:rPr>
              <a:t>还款技能</a:t>
            </a:r>
            <a:r>
              <a:rPr lang="en-US" altLang="zh-CN" dirty="0">
                <a:hlinkClick r:id="rId3" action="ppaction://hlinksldjump"/>
              </a:rPr>
              <a:t>~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正常还款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正常还款流程：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</a:pP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 marL="0" indent="45720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贷款合同到期的当月偿还本息属于正常还款，到期当月还款不用提交还款申请，直接在助学贷款支付宝账户中充值即可（建议提前还款，尽量不要贷款合同到期的当月还款） 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8516938" y="6088063"/>
            <a:ext cx="24622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zh-CN" dirty="0">
                <a:hlinkClick r:id="rId2" action="ppaction://hlinksldjump"/>
              </a:rPr>
              <a:t>☞</a:t>
            </a:r>
            <a:r>
              <a:rPr lang="zh-CN" altLang="en-US" dirty="0">
                <a:hlinkClick r:id="rId2" action="ppaction://hlinksldjump"/>
              </a:rPr>
              <a:t>戳我，</a:t>
            </a:r>
            <a:r>
              <a:rPr lang="en-US" altLang="zh-CN" dirty="0">
                <a:hlinkClick r:id="rId2" action="ppaction://hlinksldjump"/>
              </a:rPr>
              <a:t>Get</a:t>
            </a:r>
            <a:r>
              <a:rPr lang="zh-CN" altLang="en-US" dirty="0">
                <a:hlinkClick r:id="rId2" action="ppaction://hlinksldjump"/>
              </a:rPr>
              <a:t>还款技能</a:t>
            </a:r>
            <a:r>
              <a:rPr lang="en-US" altLang="zh-CN" dirty="0">
                <a:hlinkClick r:id="rId2" action="ppaction://hlinksldjump"/>
              </a:rPr>
              <a:t>~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逾期还款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逾期还款流程：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</a:pP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 marL="0" indent="45720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合同最终到期日之后的还款属于逾期还款。逾期还款不需要提交还款申请，还款当月需在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20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日之前将逾期本息充值进本人贷款支付宝账户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8507413" y="5810250"/>
            <a:ext cx="24622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zh-CN" altLang="zh-CN" dirty="0">
                <a:hlinkClick r:id="rId2" action="ppaction://hlinksldjump"/>
              </a:rPr>
              <a:t>☞</a:t>
            </a:r>
            <a:r>
              <a:rPr lang="zh-CN" altLang="en-US" dirty="0">
                <a:hlinkClick r:id="rId2" action="ppaction://hlinksldjump"/>
              </a:rPr>
              <a:t>戳我，</a:t>
            </a:r>
            <a:r>
              <a:rPr lang="en-US" altLang="zh-CN" dirty="0">
                <a:hlinkClick r:id="rId2" action="ppaction://hlinksldjump"/>
              </a:rPr>
              <a:t>Get</a:t>
            </a:r>
            <a:r>
              <a:rPr lang="zh-CN" altLang="en-US" dirty="0">
                <a:hlinkClick r:id="rId2" action="ppaction://hlinksldjump"/>
              </a:rPr>
              <a:t>还款技能</a:t>
            </a:r>
            <a:r>
              <a:rPr lang="en-US" altLang="zh-CN" dirty="0">
                <a:hlinkClick r:id="rId2" action="ppaction://hlinksldjump"/>
              </a:rPr>
              <a:t>~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支付宝还款	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支付宝还款注意事项：</a:t>
            </a:r>
          </a:p>
          <a:p>
            <a:pPr>
              <a:lnSpc>
                <a:spcPts val="2800"/>
              </a:lnSpc>
              <a:spcBef>
                <a:spcPct val="0"/>
              </a:spcBef>
              <a:buFont typeface="Arial" panose="020B0604020202020204" pitchFamily="34" charset="0"/>
            </a:pP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 marL="0" indent="457200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还款账号为贷款专用的支付宝账户（在“学生在线服务系统”的“贷款及应还款查询”模块中可以查到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）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0" indent="457200">
              <a:lnSpc>
                <a:spcPts val="2800"/>
              </a:lnSpc>
              <a:spcBef>
                <a:spcPct val="0"/>
              </a:spcBef>
              <a:buNone/>
            </a:pP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 marL="0" indent="457200">
              <a:lnSpc>
                <a:spcPts val="2800"/>
              </a:lnSpc>
              <a:spcBef>
                <a:spcPct val="0"/>
              </a:spcBef>
              <a:buNone/>
            </a:pP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贷款专用的支付宝账户要经过实名认证。如果你已经有经过实名认证的其他支付宝账户，登录经过认证的支付宝，在“账户管理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——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实名账户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——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添加账户”进行账号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关联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0" indent="457200">
              <a:lnSpc>
                <a:spcPts val="2800"/>
              </a:lnSpc>
              <a:spcBef>
                <a:spcPct val="0"/>
              </a:spcBef>
              <a:buNone/>
            </a:pP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 marL="0" indent="45720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贷款还款请把钱转入余额，而非余额宝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支付宝还款	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请选择还款方式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：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0" indent="0">
              <a:spcBef>
                <a:spcPct val="0"/>
              </a:spcBef>
              <a:buNone/>
            </a:pP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0" indent="0">
              <a:spcBef>
                <a:spcPct val="0"/>
              </a:spcBef>
              <a:buNone/>
            </a:pPr>
            <a:endParaRPr lang="en-US" altLang="zh-CN" dirty="0">
              <a:latin typeface="楷体_GB2312" pitchFamily="49" charset="-122"/>
              <a:ea typeface="楷体_GB2312" pitchFamily="49" charset="-122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  <a:hlinkClick r:id="rId2" action="ppaction://hlinksldjump"/>
              </a:rPr>
              <a:t>A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  <a:hlinkClick r:id="rId2" action="ppaction://hlinksldjump"/>
              </a:rPr>
              <a:t>.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  <a:hlinkClick r:id="rId2" action="ppaction://hlinksldjump"/>
              </a:rPr>
              <a:t>登录贷款专用的支付宝账户进行充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  <a:hlinkClick r:id="rId2" action="ppaction://hlinksldjump"/>
              </a:rPr>
              <a:t>值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0" indent="0">
              <a:spcBef>
                <a:spcPct val="0"/>
              </a:spcBef>
              <a:buNone/>
            </a:pP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0" indent="0">
              <a:spcBef>
                <a:spcPct val="0"/>
              </a:spcBef>
              <a:buNone/>
            </a:pP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zh-CN" dirty="0" smtClean="0">
                <a:latin typeface="楷体_GB2312" pitchFamily="49" charset="-122"/>
                <a:ea typeface="楷体_GB2312" pitchFamily="49" charset="-122"/>
                <a:hlinkClick r:id="rId3" action="ppaction://hlinksldjump"/>
              </a:rPr>
              <a:t>B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  <a:hlinkClick r:id="rId3" action="ppaction://hlinksldjump"/>
              </a:rPr>
              <a:t>.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  <a:hlinkClick r:id="rId3" action="ppaction://hlinksldjump"/>
              </a:rPr>
              <a:t>通过自己平时用的支付宝账户进行还款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贷款专用支付宝充值</a:t>
            </a:r>
          </a:p>
        </p:txBody>
      </p:sp>
      <p:pic>
        <p:nvPicPr>
          <p:cNvPr id="50180" name="Picture 4" descr="充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06"/>
          <a:stretch>
            <a:fillRect/>
          </a:stretch>
        </p:blipFill>
        <p:spPr bwMode="auto">
          <a:xfrm>
            <a:off x="4394200" y="1003300"/>
            <a:ext cx="5499100" cy="368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6713538" y="3544888"/>
            <a:ext cx="1665287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点击“充值”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支付宝充值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45060" name="Picture 4" descr="充值到余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425" y="993775"/>
            <a:ext cx="8191500" cy="436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9353550" y="2189163"/>
            <a:ext cx="1368425" cy="5730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点击勾选此选项</a:t>
            </a:r>
          </a:p>
        </p:txBody>
      </p:sp>
      <p:sp>
        <p:nvSpPr>
          <p:cNvPr id="2" name="矩形 6"/>
          <p:cNvSpPr/>
          <p:nvPr/>
        </p:nvSpPr>
        <p:spPr>
          <a:xfrm>
            <a:off x="5438775" y="4522788"/>
            <a:ext cx="1665288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点击</a:t>
            </a:r>
          </a:p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进入下一步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支付宝充值</a:t>
            </a:r>
          </a:p>
        </p:txBody>
      </p:sp>
      <p:pic>
        <p:nvPicPr>
          <p:cNvPr id="51206" name="Picture 6" descr="确认充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866775"/>
            <a:ext cx="7854950" cy="445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6805613" y="4594225"/>
            <a:ext cx="1316037" cy="60483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点击</a:t>
            </a:r>
          </a:p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确认充值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充值成功</a:t>
            </a:r>
          </a:p>
        </p:txBody>
      </p:sp>
      <p:pic>
        <p:nvPicPr>
          <p:cNvPr id="49156" name="Picture 4" descr="CHONGZHICHENGGO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025" y="1476375"/>
            <a:ext cx="55435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6827838" y="3135313"/>
            <a:ext cx="1665287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充值成功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3790950" y="4549775"/>
            <a:ext cx="70754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D5393D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</a:rPr>
              <a:t>提示：为了保证贷款能够顺利划扣，建议大家在账户中多存入几元钱，等查询贷款顺利划扣以后再转账回自己的银行卡即可。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282584" y="5808147"/>
            <a:ext cx="4249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</a:rPr>
              <a:t>看懂了吗？</a:t>
            </a:r>
            <a:r>
              <a:rPr lang="zh-CN" altLang="zh-CN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  <a:hlinkClick r:id="rId3" action="ppaction://hlinksldjump"/>
              </a:rPr>
              <a:t> </a:t>
            </a:r>
            <a:r>
              <a:rPr lang="zh-CN" altLang="zh-CN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  <a:hlinkClick r:id="rId4" action="ppaction://hlinksldjump"/>
              </a:rPr>
              <a:t>☞</a:t>
            </a:r>
            <a:r>
              <a:rPr lang="zh-CN" altLang="en-US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  <a:hlinkClick r:id="rId4" action="ppaction://hlinksldjump"/>
              </a:rPr>
              <a:t>戳我结束幻灯片展示</a:t>
            </a:r>
            <a:r>
              <a:rPr lang="en-US" altLang="zh-CN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  <a:hlinkClick r:id="rId4" action="ppaction://hlinksldjump"/>
              </a:rPr>
              <a:t>~</a:t>
            </a:r>
            <a:endParaRPr lang="zh-CN" altLang="en-US" sz="2000" dirty="0">
              <a:solidFill>
                <a:srgbClr val="595959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登录支付宝</a:t>
            </a:r>
          </a:p>
        </p:txBody>
      </p:sp>
      <p:pic>
        <p:nvPicPr>
          <p:cNvPr id="52228" name="Picture 4" descr="应用中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138" y="1703388"/>
            <a:ext cx="8248650" cy="299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8405813" y="3070225"/>
            <a:ext cx="1665287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点击</a:t>
            </a:r>
          </a:p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“应用中心”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zh-CN" sz="2400" smtClean="0">
                <a:ea typeface="宋体" panose="02010600030101010101" pitchFamily="2" charset="-122"/>
              </a:rPr>
              <a:t>请看这里☞</a:t>
            </a:r>
          </a:p>
        </p:txBody>
      </p:sp>
      <p:sp>
        <p:nvSpPr>
          <p:cNvPr id="17410" name="内容占位符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ts val="2800"/>
              </a:lnSpc>
              <a:buNone/>
            </a:pP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亲爱的同学们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: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0" indent="0">
              <a:lnSpc>
                <a:spcPts val="2800"/>
              </a:lnSpc>
              <a:buNone/>
            </a:pPr>
            <a:endParaRPr lang="zh-CN" altLang="en-US" dirty="0" smtClean="0">
              <a:latin typeface="楷体_GB2312" pitchFamily="49" charset="-122"/>
              <a:ea typeface="楷体_GB2312" pitchFamily="49" charset="-122"/>
            </a:endParaRPr>
          </a:p>
          <a:p>
            <a:pPr marL="0" indent="420688">
              <a:lnSpc>
                <a:spcPts val="2800"/>
              </a:lnSpc>
            </a:pP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又是一年还款季，在助学贷款政策的帮助下我们完成</a:t>
            </a:r>
            <a:r>
              <a:rPr lang="zh-CN" altLang="en-US" dirty="0" smtClean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了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学业，那么还款该怎么做呢？</a:t>
            </a:r>
          </a:p>
          <a:p>
            <a:pPr marL="0" indent="420688">
              <a:lnSpc>
                <a:spcPts val="2800"/>
              </a:lnSpc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下面就跟着我们的步伐一起来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看看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还款的整体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流程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应用中心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68738" y="4900613"/>
            <a:ext cx="7380287" cy="1084262"/>
          </a:xfrm>
        </p:spPr>
        <p:txBody>
          <a:bodyPr/>
          <a:lstStyle/>
          <a:p>
            <a:pPr>
              <a:spcBef>
                <a:spcPct val="0"/>
              </a:spcBef>
              <a:buFont typeface="Arial" panose="020B0604020202020204" pitchFamily="34" charset="0"/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下拉找到“公益教育”一栏中“助学贷款还款”点击</a:t>
            </a:r>
          </a:p>
        </p:txBody>
      </p:sp>
      <p:pic>
        <p:nvPicPr>
          <p:cNvPr id="53253" name="Picture 5" descr="助学贷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713" y="1582738"/>
            <a:ext cx="8027987" cy="227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6673850" y="1492250"/>
            <a:ext cx="2024063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点击</a:t>
            </a:r>
          </a:p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“助学贷款还款”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我要还款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54276" name="Picture 4" descr="我要还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150" y="727075"/>
            <a:ext cx="6019800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6610350" y="2736850"/>
            <a:ext cx="2024063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点击</a:t>
            </a:r>
          </a:p>
          <a:p>
            <a:r>
              <a:rPr lang="zh-CN" altLang="en-US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“</a:t>
            </a:r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我要还款</a:t>
            </a:r>
            <a:r>
              <a:rPr lang="zh-CN" altLang="en-US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”</a:t>
            </a: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输入账户信息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55300" name="Picture 4" descr="查询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025" y="1341438"/>
            <a:ext cx="5486400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9559131" y="3575050"/>
            <a:ext cx="2024063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贷款专用！</a:t>
            </a: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47150" y="5344319"/>
            <a:ext cx="2024063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点击</a:t>
            </a:r>
          </a:p>
          <a:p>
            <a:r>
              <a:rPr lang="zh-CN" altLang="en-US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进入下一步</a:t>
            </a: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审核信息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56324" name="Picture 4" descr="确认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0" y="330200"/>
            <a:ext cx="7696200" cy="623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9259887" y="330200"/>
            <a:ext cx="2024063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确认信息无误</a:t>
            </a: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048750" y="5302250"/>
            <a:ext cx="2024063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点击</a:t>
            </a:r>
          </a:p>
          <a:p>
            <a:r>
              <a:rPr lang="zh-CN" altLang="en-US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“确认还款”</a:t>
            </a: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选择方式付款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  <p:pic>
        <p:nvPicPr>
          <p:cNvPr id="57348" name="Picture 4" descr="确认付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13" y="1493838"/>
            <a:ext cx="7897812" cy="35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6267450" y="4362450"/>
            <a:ext cx="2024063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点击</a:t>
            </a:r>
          </a:p>
          <a:p>
            <a:r>
              <a:rPr lang="zh-CN" altLang="en-US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“确认付款”</a:t>
            </a:r>
            <a:endParaRPr lang="zh-CN" altLang="en-US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 smtClean="0"/>
              <a:t>学生处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en-US" altLang="zh-CN" smtClean="0"/>
              <a:t/>
            </a:r>
            <a:br>
              <a:rPr lang="en-US" altLang="zh-CN" smtClean="0"/>
            </a:br>
            <a:r>
              <a:rPr lang="zh-CN" altLang="en-US" smtClean="0"/>
              <a:t>贷款管理科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en-US" altLang="zh-CN" sz="2000" smtClean="0"/>
              <a:t>(Loan Administration Office)</a:t>
            </a:r>
            <a:br>
              <a:rPr lang="en-US" altLang="zh-CN" sz="2000" smtClean="0"/>
            </a:br>
            <a:r>
              <a:rPr lang="en-US" altLang="zh-CN" sz="2000" smtClean="0"/>
              <a:t/>
            </a:r>
            <a:br>
              <a:rPr lang="en-US" altLang="zh-CN" sz="2000" smtClean="0"/>
            </a:br>
            <a:r>
              <a:rPr lang="en-US" altLang="zh-CN" sz="2000" smtClean="0"/>
              <a:t/>
            </a:r>
            <a:br>
              <a:rPr lang="en-US" altLang="zh-CN" sz="2000" smtClean="0"/>
            </a:br>
            <a:r>
              <a:rPr lang="zh-CN" altLang="en-US" smtClean="0"/>
              <a:t>平原楼</a:t>
            </a:r>
            <a:r>
              <a:rPr lang="en-US" altLang="zh-CN" smtClean="0">
                <a:latin typeface="仿宋_GB2312" pitchFamily="49" charset="-122"/>
                <a:ea typeface="仿宋_GB2312" pitchFamily="49" charset="-122"/>
              </a:rPr>
              <a:t>213</a:t>
            </a:r>
            <a:endParaRPr lang="zh-CN" altLang="en-US" smtClean="0"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34818" name="内容占位符 2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endParaRPr lang="en-US" altLang="zh-CN" dirty="0" smtClean="0"/>
          </a:p>
          <a:p>
            <a:r>
              <a:rPr lang="zh-CN" altLang="en-US" dirty="0" smtClean="0"/>
              <a:t>如果在贷款方面还有什么疑问，</a:t>
            </a:r>
          </a:p>
          <a:p>
            <a:endParaRPr lang="zh-CN" altLang="en-US" dirty="0" smtClean="0"/>
          </a:p>
          <a:p>
            <a:r>
              <a:rPr lang="zh-CN" altLang="en-US" dirty="0" smtClean="0"/>
              <a:t>请拨打 贷款管理科 办公电话：</a:t>
            </a:r>
            <a:r>
              <a:rPr lang="en-US" altLang="zh-CN" dirty="0" smtClean="0">
                <a:latin typeface="仿宋_GB2312" pitchFamily="49" charset="-122"/>
                <a:ea typeface="仿宋_GB2312" pitchFamily="49" charset="-122"/>
              </a:rPr>
              <a:t>0373-3329375</a:t>
            </a:r>
          </a:p>
          <a:p>
            <a:pPr>
              <a:buFont typeface="Wingdings 2" panose="05020102010507070707" pitchFamily="18" charset="2"/>
              <a:buNone/>
            </a:pPr>
            <a:endParaRPr lang="en-US" altLang="zh-CN" dirty="0" smtClean="0">
              <a:latin typeface="仿宋_GB2312" pitchFamily="49" charset="-122"/>
              <a:ea typeface="仿宋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 noChangeArrowheads="1"/>
          </p:cNvSpPr>
          <p:nvPr>
            <p:ph type="title" idx="4294967295"/>
          </p:nvPr>
        </p:nvSpPr>
        <p:spPr>
          <a:ln/>
        </p:spPr>
        <p:txBody>
          <a:bodyPr/>
          <a:lstStyle/>
          <a:p>
            <a:r>
              <a:rPr lang="zh-CN" altLang="en-US" sz="2800" smtClean="0">
                <a:ea typeface="宋体" panose="02010600030101010101" pitchFamily="2" charset="-122"/>
              </a:rPr>
              <a:t>登录系统查询贷款信息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3868738" y="752475"/>
            <a:ext cx="7366000" cy="996950"/>
          </a:xfrm>
          <a:prstGeom prst="rect">
            <a:avLst/>
          </a:prstGeom>
          <a:ln>
            <a:miter/>
          </a:ln>
        </p:spPr>
        <p:txBody>
          <a:bodyPr anchor="ctr">
            <a:noAutofit/>
          </a:bodyPr>
          <a:lstStyle/>
          <a:p>
            <a:pPr indent="0">
              <a:lnSpc>
                <a:spcPts val="2800"/>
              </a:lnSpc>
              <a:buFont typeface="Wingdings 2" panose="05020102010507070707" pitchFamily="18" charset="2"/>
              <a:buNone/>
            </a:pPr>
            <a:endParaRPr lang="zh-CN" altLang="en-US" sz="1800" dirty="0" smtClean="0">
              <a:latin typeface="楷体_GB2312" pitchFamily="49" charset="-122"/>
              <a:ea typeface="楷体_GB2312" pitchFamily="49" charset="-122"/>
            </a:endParaRPr>
          </a:p>
          <a:p>
            <a:pPr indent="457200">
              <a:lnSpc>
                <a:spcPts val="2800"/>
              </a:lnSpc>
            </a:pPr>
            <a:r>
              <a:rPr lang="zh-CN" altLang="en-US" sz="1800" dirty="0" smtClean="0">
                <a:latin typeface="楷体_GB2312" pitchFamily="49" charset="-122"/>
                <a:ea typeface="楷体_GB2312" pitchFamily="49" charset="-122"/>
                <a:sym typeface="幼圆" panose="02010509060101010101" pitchFamily="49" charset="-122"/>
              </a:rPr>
              <a:t>登录</a:t>
            </a:r>
            <a:r>
              <a:rPr lang="en-US" altLang="zh-CN" sz="1800" dirty="0" smtClean="0">
                <a:latin typeface="楷体_GB2312" pitchFamily="49" charset="-122"/>
                <a:ea typeface="楷体_GB2312" pitchFamily="49" charset="-122"/>
                <a:sym typeface="幼圆" panose="02010509060101010101" pitchFamily="49" charset="-122"/>
              </a:rPr>
              <a:t>“</a:t>
            </a:r>
            <a:r>
              <a:rPr lang="zh-CN" altLang="en-US" sz="1800" dirty="0" smtClean="0">
                <a:latin typeface="楷体_GB2312" pitchFamily="49" charset="-122"/>
                <a:ea typeface="楷体_GB2312" pitchFamily="49" charset="-122"/>
                <a:sym typeface="幼圆" panose="02010509060101010101" pitchFamily="49" charset="-122"/>
              </a:rPr>
              <a:t>国家开发银行学生在线服务系统</a:t>
            </a:r>
            <a:r>
              <a:rPr lang="en-US" altLang="zh-CN" sz="1800" dirty="0" smtClean="0">
                <a:latin typeface="楷体_GB2312" pitchFamily="49" charset="-122"/>
                <a:ea typeface="楷体_GB2312" pitchFamily="49" charset="-122"/>
                <a:sym typeface="幼圆" panose="02010509060101010101" pitchFamily="49" charset="-122"/>
              </a:rPr>
              <a:t>” </a:t>
            </a:r>
            <a:r>
              <a:rPr lang="zh-CN" altLang="en-US" sz="1800" dirty="0" smtClean="0">
                <a:latin typeface="楷体_GB2312" pitchFamily="49" charset="-122"/>
                <a:ea typeface="楷体_GB2312" pitchFamily="49" charset="-122"/>
                <a:sym typeface="幼圆" panose="02010509060101010101" pitchFamily="49" charset="-122"/>
              </a:rPr>
              <a:t>（</a:t>
            </a:r>
            <a:r>
              <a:rPr lang="en-US" altLang="zh-CN" sz="1800" dirty="0" smtClean="0">
                <a:ea typeface="宋体" panose="02010600030101010101" pitchFamily="2" charset="-122"/>
                <a:hlinkClick r:id="rId2" action="ppaction://hlinkfile"/>
              </a:rPr>
              <a:t>https://www.csls.cdb.com.cn</a:t>
            </a:r>
            <a:r>
              <a:rPr lang="zh-CN" altLang="en-US" sz="1800" dirty="0" smtClean="0">
                <a:ea typeface="宋体" panose="02010600030101010101" pitchFamily="2" charset="-122"/>
              </a:rPr>
              <a:t>）</a:t>
            </a:r>
            <a:r>
              <a:rPr lang="zh-CN" altLang="en-US" sz="1800" dirty="0" smtClean="0">
                <a:latin typeface="楷体_GB2312" pitchFamily="49" charset="-122"/>
                <a:ea typeface="楷体_GB2312" pitchFamily="49" charset="-122"/>
                <a:sym typeface="幼圆" panose="02010509060101010101" pitchFamily="49" charset="-122"/>
              </a:rPr>
              <a:t>查询贷款信息</a:t>
            </a:r>
          </a:p>
          <a:p>
            <a:pPr indent="0">
              <a:lnSpc>
                <a:spcPts val="2800"/>
              </a:lnSpc>
              <a:buFont typeface="Wingdings 2" panose="05020102010507070707" pitchFamily="18" charset="2"/>
              <a:buNone/>
            </a:pPr>
            <a:endParaRPr lang="zh-CN" altLang="en-US" sz="1800" dirty="0" smtClean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35844" name="Picture 4" descr="安全证书有问题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825" y="1908175"/>
            <a:ext cx="3460750" cy="2406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5" name="图片 3" descr="登录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9100" y="1749425"/>
            <a:ext cx="3074988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6013450" y="3952874"/>
            <a:ext cx="1593850" cy="8731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点击</a:t>
            </a:r>
            <a:endParaRPr lang="en-US" altLang="zh-CN" dirty="0">
              <a:solidFill>
                <a:schemeClr val="tx1"/>
              </a:solidFill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“继续浏览此网站”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3989388" y="5556250"/>
            <a:ext cx="71247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indent="457200" algn="l"/>
            <a:r>
              <a:rPr lang="zh-CN" altLang="en-US" sz="2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提示：</a:t>
            </a:r>
            <a:r>
              <a:rPr lang="zh-CN" altLang="en-US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</a:rPr>
              <a:t>密码忘记可通过“忘记密码”功能自助找回，也可通过拨打办公电话0373-3329375进行密码重置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 noChangeArrowheads="1"/>
          </p:cNvSpPr>
          <p:nvPr>
            <p:ph type="title" idx="4294967295"/>
          </p:nvPr>
        </p:nvSpPr>
        <p:spPr>
          <a:ln/>
        </p:spPr>
        <p:txBody>
          <a:bodyPr/>
          <a:lstStyle/>
          <a:p>
            <a:r>
              <a:rPr lang="zh-CN" altLang="en-US" sz="2800" smtClean="0">
                <a:ea typeface="宋体" panose="02010600030101010101" pitchFamily="2" charset="-122"/>
              </a:rPr>
              <a:t>登陆成功页面</a:t>
            </a:r>
          </a:p>
        </p:txBody>
      </p:sp>
      <p:pic>
        <p:nvPicPr>
          <p:cNvPr id="36868" name="Picture 4" descr="3首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013" y="827088"/>
            <a:ext cx="7105650" cy="460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905250" y="5530850"/>
            <a:ext cx="7359650" cy="1087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indent="457200" algn="l">
              <a:lnSpc>
                <a:spcPts val="28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提醒：</a:t>
            </a:r>
            <a:r>
              <a:rPr lang="zh-CN" altLang="en-US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</a:rPr>
              <a:t>在系统首页会显示您本人的登录名、贷款专用的支付宝初始登录密码及支付密码，</a:t>
            </a:r>
            <a:r>
              <a:rPr lang="zh-CN" altLang="en-US" sz="2000" b="1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</a:rPr>
              <a:t>打死都不要告诉别人哦</a:t>
            </a:r>
          </a:p>
          <a:p>
            <a:pPr algn="l"/>
            <a:endParaRPr lang="zh-CN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 noChangeArrowheads="1"/>
          </p:cNvSpPr>
          <p:nvPr>
            <p:ph type="title"/>
          </p:nvPr>
        </p:nvSpPr>
        <p:spPr>
          <a:xfrm>
            <a:off x="357188" y="1117600"/>
            <a:ext cx="2671762" cy="4600575"/>
          </a:xfrm>
        </p:spPr>
        <p:txBody>
          <a:bodyPr/>
          <a:lstStyle/>
          <a:p>
            <a:r>
              <a:rPr lang="zh-CN" altLang="en-US" sz="2400" smtClean="0">
                <a:ea typeface="宋体" panose="02010600030101010101" pitchFamily="2" charset="-122"/>
              </a:rPr>
              <a:t>查询贷款到期时间</a:t>
            </a:r>
          </a:p>
        </p:txBody>
      </p:sp>
      <p:sp>
        <p:nvSpPr>
          <p:cNvPr id="19461" name="文本框 4"/>
          <p:cNvSpPr txBox="1">
            <a:spLocks noChangeArrowheads="1"/>
          </p:cNvSpPr>
          <p:nvPr/>
        </p:nvSpPr>
        <p:spPr bwMode="auto">
          <a:xfrm>
            <a:off x="3743325" y="5336179"/>
            <a:ext cx="7202488" cy="763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algn="l">
              <a:lnSpc>
                <a:spcPts val="2800"/>
              </a:lnSpc>
            </a:pPr>
            <a:r>
              <a:rPr lang="zh-CN" altLang="en-US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</a:rPr>
              <a:t>步骤解说：点击左侧“贷款及应还款查询”出现如图页面，可查询贷款到期时间</a:t>
            </a:r>
          </a:p>
        </p:txBody>
      </p:sp>
      <p:pic>
        <p:nvPicPr>
          <p:cNvPr id="19465" name="Picture 9" descr="贷款到期日期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627063"/>
            <a:ext cx="6802438" cy="438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接箭头连接符 4"/>
          <p:cNvCxnSpPr>
            <a:cxnSpLocks noChangeShapeType="1"/>
          </p:cNvCxnSpPr>
          <p:nvPr/>
        </p:nvCxnSpPr>
        <p:spPr bwMode="auto">
          <a:xfrm>
            <a:off x="4967288" y="3878263"/>
            <a:ext cx="811212" cy="43973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矩形 6"/>
          <p:cNvSpPr/>
          <p:nvPr/>
        </p:nvSpPr>
        <p:spPr>
          <a:xfrm>
            <a:off x="5778500" y="4244975"/>
            <a:ext cx="1665288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点击后</a:t>
            </a:r>
          </a:p>
          <a:p>
            <a:r>
              <a:rPr lang="zh-CN" altLang="en-US" dirty="0">
                <a:solidFill>
                  <a:schemeClr val="tx1"/>
                </a:solidFill>
                <a:ea typeface="微软雅黑" panose="020B0503020204020204" pitchFamily="34" charset="-122"/>
              </a:rPr>
              <a:t>出现此页面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357188" y="1117600"/>
            <a:ext cx="2671762" cy="4600575"/>
          </a:xfrm>
          <a:ln/>
        </p:spPr>
        <p:txBody>
          <a:bodyPr/>
          <a:lstStyle/>
          <a:p>
            <a:r>
              <a:rPr lang="zh-CN" altLang="en-US" sz="2400" smtClean="0">
                <a:ea typeface="宋体" panose="02010600030101010101" pitchFamily="2" charset="-122"/>
              </a:rPr>
              <a:t>请选择选项进行分类查看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997325" y="1458913"/>
            <a:ext cx="679132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buClr>
                <a:schemeClr val="accent1"/>
              </a:buClr>
            </a:pPr>
            <a:r>
              <a:rPr lang="zh-CN" altLang="en-US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</a:rPr>
              <a:t>好了，通过上边的步骤我们知道了自己的贷款到期时间，那么接下来就看大家的选择咯</a:t>
            </a:r>
            <a:r>
              <a:rPr lang="en-US" altLang="zh-CN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</a:rPr>
              <a:t>~</a:t>
            </a:r>
          </a:p>
          <a:p>
            <a:pPr algn="l">
              <a:lnSpc>
                <a:spcPct val="90000"/>
              </a:lnSpc>
              <a:buClr>
                <a:schemeClr val="accent1"/>
              </a:buClr>
              <a:buFont typeface="Arial" panose="020B0604020202020204" pitchFamily="34" charset="0"/>
              <a:buChar char=""/>
            </a:pPr>
            <a:endParaRPr lang="zh-CN" altLang="en-US" sz="2000" dirty="0">
              <a:solidFill>
                <a:srgbClr val="595959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90000"/>
              </a:lnSpc>
              <a:buClr>
                <a:schemeClr val="accent1"/>
              </a:buClr>
            </a:pPr>
            <a:endParaRPr lang="en-US" altLang="zh-CN" sz="2000" dirty="0" smtClean="0">
              <a:solidFill>
                <a:srgbClr val="595959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90000"/>
              </a:lnSpc>
              <a:buClr>
                <a:schemeClr val="accent1"/>
              </a:buClr>
            </a:pPr>
            <a:r>
              <a:rPr lang="zh-CN" altLang="en-US" sz="2000" dirty="0" smtClean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</a:rPr>
              <a:t>点击</a:t>
            </a:r>
            <a:r>
              <a:rPr lang="zh-CN" altLang="en-US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</a:rPr>
              <a:t>选项分类查看具体流程</a:t>
            </a:r>
            <a:r>
              <a:rPr lang="zh-CN" altLang="en-US" sz="2000" dirty="0" smtClean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</a:rPr>
              <a:t>：</a:t>
            </a:r>
            <a:endParaRPr lang="en-US" altLang="zh-CN" sz="2000" dirty="0" smtClean="0">
              <a:solidFill>
                <a:srgbClr val="595959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90000"/>
              </a:lnSpc>
              <a:buClr>
                <a:schemeClr val="accent1"/>
              </a:buClr>
            </a:pPr>
            <a:endParaRPr lang="zh-CN" altLang="en-US" sz="2000" dirty="0">
              <a:solidFill>
                <a:srgbClr val="595959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90000"/>
              </a:lnSpc>
              <a:buClr>
                <a:schemeClr val="accent1"/>
              </a:buClr>
              <a:buFont typeface="Arial" panose="020B0604020202020204" pitchFamily="34" charset="0"/>
              <a:buChar char=""/>
            </a:pPr>
            <a:endParaRPr lang="en-US" altLang="zh-CN" sz="2000" dirty="0">
              <a:solidFill>
                <a:srgbClr val="595959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90000"/>
              </a:lnSpc>
              <a:buClr>
                <a:schemeClr val="accent1"/>
              </a:buClr>
              <a:buFont typeface="Arial" panose="020B0604020202020204" pitchFamily="34" charset="0"/>
              <a:buChar char=""/>
            </a:pPr>
            <a:r>
              <a:rPr lang="en-US" altLang="zh-CN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  <a:hlinkClick r:id="rId2" action="ppaction://hlinksldjump"/>
              </a:rPr>
              <a:t>A.</a:t>
            </a:r>
            <a:r>
              <a:rPr lang="zh-CN" altLang="en-US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  <a:hlinkClick r:id="rId2" action="ppaction://hlinksldjump"/>
              </a:rPr>
              <a:t>我的贷款合同日期还没到呢（提前还款）</a:t>
            </a:r>
            <a:endParaRPr lang="zh-CN" altLang="en-US" sz="2000" dirty="0">
              <a:solidFill>
                <a:srgbClr val="595959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90000"/>
              </a:lnSpc>
              <a:buClr>
                <a:schemeClr val="accent1"/>
              </a:buClr>
              <a:buFont typeface="Arial" panose="020B0604020202020204" pitchFamily="34" charset="0"/>
              <a:buChar char=""/>
            </a:pPr>
            <a:endParaRPr lang="en-US" altLang="zh-CN" sz="2000" dirty="0">
              <a:solidFill>
                <a:srgbClr val="595959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90000"/>
              </a:lnSpc>
              <a:buClr>
                <a:schemeClr val="accent1"/>
              </a:buClr>
              <a:buFont typeface="Arial" panose="020B0604020202020204" pitchFamily="34" charset="0"/>
              <a:buChar char=""/>
            </a:pPr>
            <a:r>
              <a:rPr lang="en-US" altLang="zh-CN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  <a:hlinkClick r:id="rId3" action="ppaction://hlinksldjump"/>
              </a:rPr>
              <a:t>B.</a:t>
            </a:r>
            <a:r>
              <a:rPr lang="zh-CN" altLang="en-US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  <a:hlinkClick r:id="rId3" action="ppaction://hlinksldjump"/>
              </a:rPr>
              <a:t>我已经到贷款截止日期的当月（正常还款）</a:t>
            </a:r>
            <a:endParaRPr lang="zh-CN" altLang="en-US" sz="2000" dirty="0">
              <a:solidFill>
                <a:srgbClr val="595959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90000"/>
              </a:lnSpc>
              <a:buClr>
                <a:schemeClr val="accent1"/>
              </a:buClr>
              <a:buFont typeface="Arial" panose="020B0604020202020204" pitchFamily="34" charset="0"/>
              <a:buChar char=""/>
            </a:pPr>
            <a:endParaRPr lang="en-US" altLang="zh-CN" sz="2000" dirty="0">
              <a:solidFill>
                <a:srgbClr val="595959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>
              <a:lnSpc>
                <a:spcPct val="90000"/>
              </a:lnSpc>
              <a:buClr>
                <a:schemeClr val="accent1"/>
              </a:buClr>
              <a:buFont typeface="Arial" panose="020B0604020202020204" pitchFamily="34" charset="0"/>
              <a:buChar char=""/>
            </a:pPr>
            <a:r>
              <a:rPr lang="en-US" altLang="zh-CN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  <a:hlinkClick r:id="rId4" action="ppaction://hlinksldjump"/>
              </a:rPr>
              <a:t>C.</a:t>
            </a:r>
            <a:r>
              <a:rPr lang="zh-CN" altLang="en-US" sz="2000" dirty="0">
                <a:solidFill>
                  <a:srgbClr val="595959"/>
                </a:solidFill>
                <a:latin typeface="楷体_GB2312" pitchFamily="49" charset="-122"/>
                <a:ea typeface="楷体_GB2312" pitchFamily="49" charset="-122"/>
                <a:hlinkClick r:id="rId4" action="ppaction://hlinksldjump"/>
              </a:rPr>
              <a:t>我已经超出了贷款合同日期（逾期还款）</a:t>
            </a:r>
            <a:endParaRPr lang="zh-CN" altLang="en-US" sz="2000" dirty="0">
              <a:solidFill>
                <a:srgbClr val="595959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提前还款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ts val="2800"/>
              </a:lnSpc>
              <a:spcBef>
                <a:spcPct val="0"/>
              </a:spcBef>
              <a:buNone/>
            </a:pP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提前还款的流程</a:t>
            </a:r>
            <a:r>
              <a:rPr lang="zh-CN" altLang="en-US" dirty="0" smtClean="0">
                <a:latin typeface="楷体_GB2312" pitchFamily="49" charset="-122"/>
                <a:ea typeface="楷体_GB2312" pitchFamily="49" charset="-122"/>
              </a:rPr>
              <a:t>：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0" indent="0">
              <a:lnSpc>
                <a:spcPts val="2800"/>
              </a:lnSpc>
              <a:spcBef>
                <a:spcPct val="0"/>
              </a:spcBef>
              <a:buNone/>
            </a:pP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  <a:p>
            <a:pPr indent="-615600">
              <a:lnSpc>
                <a:spcPts val="2800"/>
              </a:lnSpc>
              <a:spcBef>
                <a:spcPct val="0"/>
              </a:spcBef>
              <a:buFont typeface="Arial" panose="020B0604020202020204" pitchFamily="34" charset="0"/>
            </a:pP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1.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在每月（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11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月除外）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15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日之前登录学生在线服务系统提交“提前还款申请”并查看应还本息总金额</a:t>
            </a:r>
            <a:endParaRPr lang="en-US" altLang="zh-CN" dirty="0">
              <a:latin typeface="楷体_GB2312" pitchFamily="49" charset="-122"/>
              <a:ea typeface="楷体_GB2312" pitchFamily="49" charset="-122"/>
            </a:endParaRPr>
          </a:p>
          <a:p>
            <a:pPr indent="-615600">
              <a:lnSpc>
                <a:spcPts val="2800"/>
              </a:lnSpc>
              <a:spcBef>
                <a:spcPct val="0"/>
              </a:spcBef>
              <a:buFont typeface="Arial" panose="020B0604020202020204" pitchFamily="34" charset="0"/>
            </a:pP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当月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20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日前将足额资金充值到助学贷款专用支付宝账户（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21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日凌晨支付宝统一划扣）</a:t>
            </a:r>
            <a:endParaRPr lang="en-US" altLang="zh-CN" dirty="0">
              <a:latin typeface="楷体_GB2312" pitchFamily="49" charset="-122"/>
              <a:ea typeface="楷体_GB2312" pitchFamily="49" charset="-122"/>
            </a:endParaRPr>
          </a:p>
          <a:p>
            <a:pPr indent="-615600">
              <a:lnSpc>
                <a:spcPts val="2800"/>
              </a:lnSpc>
              <a:spcBef>
                <a:spcPct val="0"/>
              </a:spcBef>
              <a:buFont typeface="Arial" panose="020B0604020202020204" pitchFamily="34" charset="0"/>
            </a:pP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次月初通过“学生在线系统” 中“贷款及应还款查询”模块查看还款情况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(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贷款余额为“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0.00”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 证明贷款已还清</a:t>
            </a: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)</a:t>
            </a:r>
          </a:p>
          <a:p>
            <a:pPr indent="-615600">
              <a:lnSpc>
                <a:spcPts val="2800"/>
              </a:lnSpc>
              <a:spcBef>
                <a:spcPct val="0"/>
              </a:spcBef>
              <a:buFont typeface="Arial" panose="020B0604020202020204" pitchFamily="34" charset="0"/>
            </a:pPr>
            <a:r>
              <a:rPr lang="en-US" altLang="zh-CN" dirty="0">
                <a:latin typeface="楷体_GB2312" pitchFamily="49" charset="-122"/>
                <a:ea typeface="楷体_GB2312" pitchFamily="49" charset="-122"/>
              </a:rPr>
              <a:t>4.</a:t>
            </a:r>
            <a:r>
              <a:rPr lang="zh-CN" altLang="en-US" dirty="0">
                <a:latin typeface="楷体_GB2312" pitchFamily="49" charset="-122"/>
                <a:ea typeface="楷体_GB2312" pitchFamily="49" charset="-122"/>
              </a:rPr>
              <a:t>当月未能成功还款的，需下个月重新提交提前还款申请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提交提前还款申请</a:t>
            </a:r>
          </a:p>
        </p:txBody>
      </p:sp>
      <p:pic>
        <p:nvPicPr>
          <p:cNvPr id="39941" name="Picture 5" descr="点击提前还款申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722313"/>
            <a:ext cx="7138988" cy="462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3556000" y="2070100"/>
            <a:ext cx="3762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2000">
                <a:solidFill>
                  <a:srgbClr val="FF3300"/>
                </a:solidFill>
              </a:rPr>
              <a:t>1.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4498975" y="4962525"/>
            <a:ext cx="473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000">
                <a:solidFill>
                  <a:srgbClr val="FF3300"/>
                </a:solidFill>
              </a:rPr>
              <a:t>2.</a:t>
            </a:r>
          </a:p>
        </p:txBody>
      </p:sp>
      <p:cxnSp>
        <p:nvCxnSpPr>
          <p:cNvPr id="5" name="直接箭头连接符 4"/>
          <p:cNvCxnSpPr>
            <a:cxnSpLocks noChangeShapeType="1"/>
          </p:cNvCxnSpPr>
          <p:nvPr/>
        </p:nvCxnSpPr>
        <p:spPr bwMode="auto">
          <a:xfrm>
            <a:off x="4875213" y="2378075"/>
            <a:ext cx="811212" cy="439738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矩形 6"/>
          <p:cNvSpPr/>
          <p:nvPr/>
        </p:nvSpPr>
        <p:spPr>
          <a:xfrm>
            <a:off x="5686425" y="2744788"/>
            <a:ext cx="1665288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点击后</a:t>
            </a:r>
          </a:p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出现此页面</a:t>
            </a:r>
          </a:p>
        </p:txBody>
      </p:sp>
      <p:cxnSp>
        <p:nvCxnSpPr>
          <p:cNvPr id="2" name="直接箭头连接符 4"/>
          <p:cNvCxnSpPr>
            <a:cxnSpLocks noChangeShapeType="1"/>
          </p:cNvCxnSpPr>
          <p:nvPr/>
        </p:nvCxnSpPr>
        <p:spPr bwMode="auto">
          <a:xfrm>
            <a:off x="5511800" y="5284788"/>
            <a:ext cx="811213" cy="43973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矩形 6"/>
          <p:cNvSpPr/>
          <p:nvPr/>
        </p:nvSpPr>
        <p:spPr>
          <a:xfrm>
            <a:off x="6343650" y="5715000"/>
            <a:ext cx="1665288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点击</a:t>
            </a:r>
          </a:p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进入下一步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选择偿还方式</a:t>
            </a:r>
          </a:p>
        </p:txBody>
      </p:sp>
      <p:pic>
        <p:nvPicPr>
          <p:cNvPr id="40964" name="Picture 4" descr="小页面申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" t="8148" r="334" b="4573"/>
          <a:stretch>
            <a:fillRect/>
          </a:stretch>
        </p:blipFill>
        <p:spPr bwMode="auto">
          <a:xfrm>
            <a:off x="4256088" y="877888"/>
            <a:ext cx="6111875" cy="472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直接箭头连接符 4"/>
          <p:cNvCxnSpPr>
            <a:cxnSpLocks noChangeShapeType="1"/>
          </p:cNvCxnSpPr>
          <p:nvPr/>
        </p:nvCxnSpPr>
        <p:spPr bwMode="auto">
          <a:xfrm>
            <a:off x="7340600" y="1658938"/>
            <a:ext cx="811213" cy="439737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矩形 6"/>
          <p:cNvSpPr/>
          <p:nvPr/>
        </p:nvSpPr>
        <p:spPr>
          <a:xfrm>
            <a:off x="8151813" y="2025650"/>
            <a:ext cx="1665287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 sz="1600">
                <a:solidFill>
                  <a:schemeClr val="tx1"/>
                </a:solidFill>
                <a:ea typeface="微软雅黑" panose="020B0503020204020204" pitchFamily="34" charset="-122"/>
              </a:rPr>
              <a:t>选择“全部结清”</a:t>
            </a:r>
          </a:p>
          <a:p>
            <a:r>
              <a:rPr lang="zh-CN" altLang="en-US" sz="1600">
                <a:solidFill>
                  <a:schemeClr val="tx1"/>
                </a:solidFill>
                <a:ea typeface="微软雅黑" panose="020B0503020204020204" pitchFamily="34" charset="-122"/>
              </a:rPr>
              <a:t>及”选择合同“</a:t>
            </a:r>
          </a:p>
        </p:txBody>
      </p:sp>
      <p:cxnSp>
        <p:nvCxnSpPr>
          <p:cNvPr id="2" name="直接箭头连接符 4"/>
          <p:cNvCxnSpPr>
            <a:cxnSpLocks noChangeShapeType="1"/>
          </p:cNvCxnSpPr>
          <p:nvPr/>
        </p:nvCxnSpPr>
        <p:spPr bwMode="auto">
          <a:xfrm>
            <a:off x="4865688" y="5594350"/>
            <a:ext cx="811212" cy="439738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矩形 6"/>
          <p:cNvSpPr/>
          <p:nvPr/>
        </p:nvSpPr>
        <p:spPr>
          <a:xfrm>
            <a:off x="5676900" y="5961063"/>
            <a:ext cx="1665288" cy="552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点击</a:t>
            </a:r>
          </a:p>
          <a:p>
            <a:r>
              <a:rPr lang="zh-CN" altLang="en-US">
                <a:solidFill>
                  <a:schemeClr val="tx1"/>
                </a:solidFill>
                <a:ea typeface="微软雅黑" panose="020B0503020204020204" pitchFamily="34" charset="-122"/>
              </a:rPr>
              <a:t>进入下一步</a:t>
            </a:r>
          </a:p>
        </p:txBody>
      </p:sp>
      <p:sp>
        <p:nvSpPr>
          <p:cNvPr id="40980" name="Line 20"/>
          <p:cNvSpPr>
            <a:spLocks noChangeShapeType="1"/>
          </p:cNvSpPr>
          <p:nvPr/>
        </p:nvSpPr>
        <p:spPr bwMode="auto">
          <a:xfrm flipV="1">
            <a:off x="4346575" y="5599113"/>
            <a:ext cx="604838" cy="206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电脑总结">
  <a:themeElements>
    <a:clrScheme name="自定义 1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070C0"/>
      </a:accent2>
      <a:accent3>
        <a:srgbClr val="F8C15E"/>
      </a:accent3>
      <a:accent4>
        <a:srgbClr val="CE2C6A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8_Office Theme">
  <a:themeElements>
    <a:clrScheme name="自定义 6">
      <a:dk1>
        <a:srgbClr val="1E2D43"/>
      </a:dk1>
      <a:lt1>
        <a:sysClr val="window" lastClr="FFFFFF"/>
      </a:lt1>
      <a:dk2>
        <a:srgbClr val="3492D6"/>
      </a:dk2>
      <a:lt2>
        <a:srgbClr val="67B4DA"/>
      </a:lt2>
      <a:accent1>
        <a:srgbClr val="9A9B99"/>
      </a:accent1>
      <a:accent2>
        <a:srgbClr val="D87D1C"/>
      </a:accent2>
      <a:accent3>
        <a:srgbClr val="FDC125"/>
      </a:accent3>
      <a:accent4>
        <a:srgbClr val="B6D95D"/>
      </a:accent4>
      <a:accent5>
        <a:srgbClr val="38C4D2"/>
      </a:accent5>
      <a:accent6>
        <a:srgbClr val="F79646"/>
      </a:accent6>
      <a:hlink>
        <a:srgbClr val="404040"/>
      </a:hlink>
      <a:folHlink>
        <a:srgbClr val="808080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框架">
  <a:themeElements>
    <a:clrScheme name="框架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框架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电脑总结</Template>
  <TotalTime>290</TotalTime>
  <Pages>0</Pages>
  <Words>871</Words>
  <Characters>0</Characters>
  <Application>Microsoft Office PowerPoint</Application>
  <DocSecurity>0</DocSecurity>
  <PresentationFormat>宽屏</PresentationFormat>
  <Lines>0</Lines>
  <Paragraphs>122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仿宋_GB2312</vt:lpstr>
      <vt:lpstr>楷体_GB2312</vt:lpstr>
      <vt:lpstr>宋体</vt:lpstr>
      <vt:lpstr>微软雅黑</vt:lpstr>
      <vt:lpstr>幼圆</vt:lpstr>
      <vt:lpstr>Arial</vt:lpstr>
      <vt:lpstr>Calibri</vt:lpstr>
      <vt:lpstr>Calibri Light</vt:lpstr>
      <vt:lpstr>Century Gothic</vt:lpstr>
      <vt:lpstr>Corbel</vt:lpstr>
      <vt:lpstr>Segoe UI Light</vt:lpstr>
      <vt:lpstr>Wingdings 2</vt:lpstr>
      <vt:lpstr>电脑总结</vt:lpstr>
      <vt:lpstr>8_Office Theme</vt:lpstr>
      <vt:lpstr>2_Office 主题</vt:lpstr>
      <vt:lpstr>框架</vt:lpstr>
      <vt:lpstr>如何偿还国家助学贷款</vt:lpstr>
      <vt:lpstr>请看这里☞</vt:lpstr>
      <vt:lpstr>登录系统查询贷款信息</vt:lpstr>
      <vt:lpstr>登陆成功页面</vt:lpstr>
      <vt:lpstr>查询贷款到期时间</vt:lpstr>
      <vt:lpstr>请选择选项进行分类查看</vt:lpstr>
      <vt:lpstr>提前还款</vt:lpstr>
      <vt:lpstr>提交提前还款申请</vt:lpstr>
      <vt:lpstr>选择偿还方式</vt:lpstr>
      <vt:lpstr>提交提前还款申请页面</vt:lpstr>
      <vt:lpstr>正常还款</vt:lpstr>
      <vt:lpstr>逾期还款</vt:lpstr>
      <vt:lpstr>支付宝还款 </vt:lpstr>
      <vt:lpstr>支付宝还款 </vt:lpstr>
      <vt:lpstr>贷款专用支付宝充值</vt:lpstr>
      <vt:lpstr>支付宝充值</vt:lpstr>
      <vt:lpstr>支付宝充值</vt:lpstr>
      <vt:lpstr>充值成功</vt:lpstr>
      <vt:lpstr>登录支付宝</vt:lpstr>
      <vt:lpstr>应用中心</vt:lpstr>
      <vt:lpstr>我要还款</vt:lpstr>
      <vt:lpstr>输入账户信息</vt:lpstr>
      <vt:lpstr>审核信息</vt:lpstr>
      <vt:lpstr>选择方式付款</vt:lpstr>
      <vt:lpstr>学生处  贷款管理科 (Loan Administration Office)   平原楼213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如何取出高校贷款的剩余资金</dc:title>
  <dc:subject/>
  <dc:creator>李士成</dc:creator>
  <cp:keywords/>
  <dc:description/>
  <cp:lastModifiedBy>李士成</cp:lastModifiedBy>
  <cp:revision>88</cp:revision>
  <dcterms:created xsi:type="dcterms:W3CDTF">2015-11-18T08:26:00Z</dcterms:created>
  <dcterms:modified xsi:type="dcterms:W3CDTF">2016-04-21T03:38:06Z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2052-10.1.0.5457</vt:lpwstr>
  </property>
</Properties>
</file>